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8" r:id="rId2"/>
    <p:sldId id="256" r:id="rId3"/>
    <p:sldId id="257" r:id="rId4"/>
    <p:sldId id="262" r:id="rId5"/>
    <p:sldId id="259" r:id="rId6"/>
    <p:sldId id="260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71" r:id="rId15"/>
    <p:sldId id="273" r:id="rId16"/>
    <p:sldId id="270" r:id="rId17"/>
    <p:sldId id="272" r:id="rId18"/>
    <p:sldId id="274" r:id="rId19"/>
    <p:sldId id="275" r:id="rId20"/>
    <p:sldId id="276" r:id="rId21"/>
    <p:sldId id="277" r:id="rId22"/>
    <p:sldId id="280" r:id="rId23"/>
    <p:sldId id="278" r:id="rId24"/>
    <p:sldId id="279" r:id="rId25"/>
    <p:sldId id="281" r:id="rId26"/>
    <p:sldId id="283" r:id="rId27"/>
    <p:sldId id="284" r:id="rId28"/>
    <p:sldId id="285" r:id="rId29"/>
    <p:sldId id="286" r:id="rId30"/>
    <p:sldId id="287" r:id="rId31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slide" Target="slides/slide25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34" Type="http://schemas.openxmlformats.org/officeDocument/2006/relationships/viewProps" Target="viewProps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slide" Target="slides/slide24.xml" /><Relationship Id="rId33" Type="http://schemas.openxmlformats.org/officeDocument/2006/relationships/presProps" Target="presProps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29" Type="http://schemas.openxmlformats.org/officeDocument/2006/relationships/slide" Target="slides/slide28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slide" Target="slides/slide23.xml" /><Relationship Id="rId32" Type="http://schemas.openxmlformats.org/officeDocument/2006/relationships/notesMaster" Target="notesMasters/notesMaster1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slide" Target="slides/slide27.xml" /><Relationship Id="rId36" Type="http://schemas.openxmlformats.org/officeDocument/2006/relationships/tableStyles" Target="tableStyles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31" Type="http://schemas.openxmlformats.org/officeDocument/2006/relationships/slide" Target="slides/slide30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slide" Target="slides/slide26.xml" /><Relationship Id="rId30" Type="http://schemas.openxmlformats.org/officeDocument/2006/relationships/slide" Target="slides/slide29.xml" /><Relationship Id="rId35" Type="http://schemas.openxmlformats.org/officeDocument/2006/relationships/theme" Target="theme/theme1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418FBE-2567-412F-8428-08F6F68BBEB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89DE1D-E44A-4735-8C49-6F73A6D77C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20905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89DE1D-E44A-4735-8C49-6F73A6D77CAE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79146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add title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4/8/2020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2.xml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2.xml" 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2.xml" 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2.xml" 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2.xml" 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1.xml" 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20.jpeg" /><Relationship Id="rId4" Type="http://schemas.openxmlformats.org/officeDocument/2006/relationships/image" Target="../media/image19.jpeg" 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2.xml" 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2.xml" 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2.xml" 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2.xml" 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2.xml" 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26.jpeg" 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2.xml" 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2.xml" 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2.xml" 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 /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6.jpeg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99a901c68a1ca3bc6d549c26ce79647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6000" dirty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>
              <a:buNone/>
            </a:pPr>
            <a:r>
              <a:rPr lang="ru-RU" sz="6000" dirty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6000" b="1" dirty="0">
                <a:latin typeface="Times New Roman" pitchFamily="18" charset="0"/>
                <a:cs typeface="Times New Roman" pitchFamily="18" charset="0"/>
              </a:rPr>
              <a:t>Перелетные птицы</a:t>
            </a:r>
          </a:p>
          <a:p>
            <a:pPr>
              <a:buNone/>
            </a:pPr>
            <a:r>
              <a:rPr lang="ru-RU" sz="2800">
                <a:latin typeface="Times New Roman" pitchFamily="18" charset="0"/>
                <a:cs typeface="Times New Roman" pitchFamily="18" charset="0"/>
              </a:rPr>
              <a:t>                </a:t>
            </a:r>
          </a:p>
          <a:p>
            <a:pPr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                                                             </a:t>
            </a:r>
          </a:p>
          <a:p>
            <a:pPr>
              <a:buNone/>
            </a:pPr>
            <a:r>
              <a:rPr lang="ru-RU" sz="2800">
                <a:latin typeface="Times New Roman" pitchFamily="18" charset="0"/>
                <a:cs typeface="Times New Roman" pitchFamily="18" charset="0"/>
              </a:rPr>
              <a:t>                                                          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>
                <a:latin typeface="Times New Roman" pitchFamily="18" charset="0"/>
                <a:cs typeface="Times New Roman" pitchFamily="18" charset="0"/>
              </a:rPr>
              <a:t>                                                         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>
                <a:latin typeface="Times New Roman" pitchFamily="18" charset="0"/>
                <a:cs typeface="Times New Roman" pitchFamily="18" charset="0"/>
              </a:rPr>
              <a:t>                             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99a901c68a1ca3bc6d549c26ce79647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80803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9200" y="838200"/>
            <a:ext cx="7543800" cy="42211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>
                <a:solidFill>
                  <a:srgbClr val="0C1305"/>
                </a:solidFill>
              </a:rPr>
              <a:t>    </a:t>
            </a:r>
            <a:r>
              <a:rPr lang="ru-RU" sz="2400" b="1" dirty="0">
                <a:solidFill>
                  <a:srgbClr val="0C1305"/>
                </a:solidFill>
                <a:latin typeface="Times New Roman" pitchFamily="18" charset="0"/>
                <a:cs typeface="Times New Roman" pitchFamily="18" charset="0"/>
              </a:rPr>
              <a:t>Лучшим местом для устройства гнездовий для этих птиц являются поля. Гнездо очень простое, строится оно в ямке на земле, среди травы. Гнездо маскируется очень тщательно, его трудно обнаружить.</a:t>
            </a:r>
          </a:p>
          <a:p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276600"/>
            <a:ext cx="4267200" cy="310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99a901c68a1ca3bc6d549c26ce79647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4953000" cy="4495800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На шесте веселый дом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 круглым, маленьким окном.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Чтоб уснули дети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Дом качает ветер.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На крыльце поет отец,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Он и летчик и певец!</a:t>
            </a:r>
          </a:p>
        </p:txBody>
      </p:sp>
      <p:pic>
        <p:nvPicPr>
          <p:cNvPr id="4" name="Рисунок 4" descr="скворец аним.gif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4400" y="1905000"/>
            <a:ext cx="4114800" cy="4830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99a901c68a1ca3bc6d549c26ce79647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3000" y="990600"/>
            <a:ext cx="7772400" cy="3048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  Скворцы всеядны, питаются как растительной, так и животной пищей. Ловят разнообразных                                                                                                                                                               насекомых: кузнечиков, пауков, бабочек, гусениц и червей, питаются дождевыми червями, собирают личинки насекомых. Из растительной пищи употребляют семена и плоды растений: ягоды, яблоки, груши, сливы, вишню.</a:t>
            </a:r>
          </a:p>
          <a:p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7800" y="3276600"/>
            <a:ext cx="3527425" cy="3303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99a901c68a1ca3bc6d549c26ce79647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1066800"/>
            <a:ext cx="7772400" cy="50593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  Скворцы сбиваются в стаи и селятся небольшими колониями, обычно по несколько пар недалеко друг от друга. Иногда их можно увидеть летящими огромной группой.</a:t>
            </a:r>
          </a:p>
          <a:p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276600"/>
            <a:ext cx="421005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457200" y="3124200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buFont typeface="Wingdings 2" pitchFamily="18" charset="2"/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Мы построили скворечню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Для весёлого скворца,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Мы повесили скворечник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Возле самого крыльца.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Всё семейство вчетвером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Проживает в доме том: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Мать, отец и скворушки –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Чёрненькие пёрышки.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                     Е.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Тараховская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99a901c68a1ca3bc6d549c26ce79647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914400"/>
            <a:ext cx="8305800" cy="52117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   Прибыв на место обитания, скворцы тут же начинают искать себе место для гнезда — дупло, отверстие в стене дома или скворечник. Выбрав удачное место, они усаживаются поблизости и начинают петь. Подстилкой служат сухие веточки деревьев, стебли, листья, шерсть и перья других птиц. Строят гнездо оба будущих родителя. Обычно кладка состоит из 4—6 светло-голубых яиц без крапинок</a:t>
            </a:r>
          </a:p>
          <a:p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800" y="3505200"/>
            <a:ext cx="4124325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99a901c68a1ca3bc6d549c26ce79647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Слышу песню птичью: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Ви-ти-ти-ти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ви-чу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!"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 лес лететь спроста нельзя,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Там – "удельные князья":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Коль границу кто нарушил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 жучка чужого скушал,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То с отвагой беспредельной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 бой вступает князь удельный.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                                         </a:t>
            </a:r>
          </a:p>
          <a:p>
            <a:pPr>
              <a:buNone/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                                            (Зяблик)</a:t>
            </a:r>
          </a:p>
          <a:p>
            <a:endParaRPr lang="ru-RU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2057400"/>
            <a:ext cx="3429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99a901c68a1ca3bc6d549c26ce79647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5800" y="1219200"/>
            <a:ext cx="7467600" cy="4906963"/>
          </a:xfrm>
        </p:spPr>
        <p:txBody>
          <a:bodyPr/>
          <a:lstStyle/>
          <a:p>
            <a:pPr>
              <a:buNone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    Питается семенами и зелёными частями растений,  летом также вредными насекомыми и другими беспозвоночными, которыми выкармливает и птенцов</a:t>
            </a:r>
            <a:r>
              <a:rPr lang="ru-RU" sz="2400" dirty="0"/>
              <a:t>.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  <a:p>
            <a:endParaRPr lang="ru-RU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0" y="2819400"/>
            <a:ext cx="5907088" cy="376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99a901c68a1ca3bc6d549c26ce79647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5800" y="990600"/>
            <a:ext cx="8458200" cy="51355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/>
              <a:t>  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Зяблики прилетают в первых числах апреля. Взрослые птицы заботятся о птенцах, выкармливают их и охраняют территорию, предупреждая друг друга о присутствии хищника тревожным позывом или звуком «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хьют-хьют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». Откладывают 4-7 яиц, окрашенных в бледный голубовато-зеленый или красновато-зеленый цвет с розовато-фиолетовыми пятнами. </a:t>
            </a:r>
          </a:p>
          <a:p>
            <a:endParaRPr lang="ru-RU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62600" y="3715475"/>
            <a:ext cx="3429000" cy="3016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99a901c68a1ca3bc6d549c26ce79647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90600" y="1524000"/>
            <a:ext cx="7696200" cy="460216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Я проворна, легкокрыла,</a:t>
            </a:r>
          </a:p>
          <a:p>
            <a:pPr>
              <a:buNone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Хвост раздвоен, словно вилы.</a:t>
            </a:r>
          </a:p>
          <a:p>
            <a:pPr>
              <a:buNone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Если я летаю низко, </a:t>
            </a:r>
          </a:p>
          <a:p>
            <a:pPr>
              <a:buNone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Значит, дождик где-то близко.</a:t>
            </a:r>
          </a:p>
          <a:p>
            <a:pPr>
              <a:buNone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           </a:t>
            </a:r>
          </a:p>
          <a:p>
            <a:pPr>
              <a:buNone/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    (Ласточка)</a:t>
            </a:r>
          </a:p>
          <a:p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0" y="3124200"/>
            <a:ext cx="5792787" cy="343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99a901c68a1ca3bc6d549c26ce79647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90600" y="1295400"/>
            <a:ext cx="7696200" cy="4830763"/>
          </a:xfrm>
        </p:spPr>
        <p:txBody>
          <a:bodyPr/>
          <a:lstStyle/>
          <a:p>
            <a:pPr>
              <a:buNone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 У ласточки стройное, обтекаемое тело и длинные узкие крылья. Клюв короткий, лапки маленькие, длинные хвосты. Для ласточки характерна способность добывать пищу в воздухе, они в состоянии ловить насекомых на лету. Живут ласточки всего 4-5 лет.</a:t>
            </a:r>
          </a:p>
          <a:p>
            <a:endParaRPr lang="ru-RU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0600" y="3124200"/>
            <a:ext cx="40767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99a901c68a1ca3bc6d549c26ce79647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42999"/>
            <a:ext cx="7772400" cy="5334001"/>
          </a:xfrm>
        </p:spPr>
        <p:txBody>
          <a:bodyPr>
            <a:normAutofit/>
          </a:bodyPr>
          <a:lstStyle/>
          <a:p>
            <a:pPr marL="274320" indent="-274320" algn="l" eaLnBrk="1" fontAlgn="auto" hangingPunct="1">
              <a:spcAft>
                <a:spcPts val="0"/>
              </a:spcAft>
              <a:defRPr/>
            </a:pPr>
            <a:r>
              <a:rPr lang="ru-RU" sz="2400" b="1" dirty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  Цель:</a:t>
            </a:r>
            <a:r>
              <a:rPr lang="ru-RU" sz="2400" b="1" dirty="0">
                <a:solidFill>
                  <a:srgbClr val="0C130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rgbClr val="0C1305"/>
                </a:solidFill>
                <a:latin typeface="Times New Roman" pitchFamily="18" charset="0"/>
                <a:cs typeface="Times New Roman" pitchFamily="18" charset="0"/>
              </a:rPr>
              <a:t>формировать элементарные представления о жизни птиц в весенний период.</a:t>
            </a:r>
            <a:br>
              <a:rPr lang="ru-RU" sz="2400" dirty="0">
                <a:solidFill>
                  <a:srgbClr val="0C1305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br>
              <a:rPr lang="ru-RU" sz="2400" dirty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0C1305"/>
                </a:solidFill>
                <a:latin typeface="Times New Roman" pitchFamily="18" charset="0"/>
                <a:cs typeface="Times New Roman" pitchFamily="18" charset="0"/>
              </a:rPr>
              <a:t>обучающие: </a:t>
            </a:r>
            <a:r>
              <a:rPr lang="ru-RU" sz="2400" dirty="0">
                <a:solidFill>
                  <a:srgbClr val="0C1305"/>
                </a:solidFill>
                <a:latin typeface="Times New Roman" pitchFamily="18" charset="0"/>
                <a:cs typeface="Times New Roman" pitchFamily="18" charset="0"/>
              </a:rPr>
              <a:t>уточнить и расширить представления о перелетных птицах, об их жизни в весенний период, о видах гнезд и их размещении;</a:t>
            </a:r>
            <a:br>
              <a:rPr lang="ru-RU" sz="2400" dirty="0">
                <a:solidFill>
                  <a:srgbClr val="0C1305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0C1305"/>
                </a:solidFill>
                <a:latin typeface="Times New Roman" pitchFamily="18" charset="0"/>
                <a:cs typeface="Times New Roman" pitchFamily="18" charset="0"/>
              </a:rPr>
              <a:t> развивающие: </a:t>
            </a:r>
            <a:r>
              <a:rPr lang="ru-RU" sz="2400" dirty="0">
                <a:solidFill>
                  <a:srgbClr val="0C1305"/>
                </a:solidFill>
                <a:latin typeface="Times New Roman" pitchFamily="18" charset="0"/>
                <a:cs typeface="Times New Roman" pitchFamily="18" charset="0"/>
              </a:rPr>
              <a:t>развивать интерес к жизни птиц, воображение, мышление, речь детей, обогащать их словарь; </a:t>
            </a:r>
            <a:br>
              <a:rPr lang="ru-RU" sz="2400" dirty="0">
                <a:solidFill>
                  <a:srgbClr val="0C1305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0C1305"/>
                </a:solidFill>
                <a:latin typeface="Times New Roman" pitchFamily="18" charset="0"/>
                <a:cs typeface="Times New Roman" pitchFamily="18" charset="0"/>
              </a:rPr>
              <a:t>воспитательные</a:t>
            </a:r>
            <a:r>
              <a:rPr lang="ru-RU" sz="2400" dirty="0">
                <a:solidFill>
                  <a:srgbClr val="0C1305"/>
                </a:solidFill>
                <a:latin typeface="Times New Roman" pitchFamily="18" charset="0"/>
                <a:cs typeface="Times New Roman" pitchFamily="18" charset="0"/>
              </a:rPr>
              <a:t>: воспитывать доброе заботливое отношение к птицам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99a901c68a1ca3bc6d549c26ce79647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9200" y="1066800"/>
            <a:ext cx="7467600" cy="5638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/>
              <a:t>   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Свои гнёзда они лепят из глины, грязи и илистого песка, смачивая комочки своей необычайно липкой слюной, а внутреннюю часть своего слепленного гнезда устилают мягкой и тёплой подстилкой. Ласточки откладывают 4-6 яиц и самка с самцом по очереди высиживают. Птенцов выкармливают так же оба родителя.</a:t>
            </a:r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4419600"/>
            <a:ext cx="2814638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0400" y="4419600"/>
            <a:ext cx="2897188" cy="217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96000" y="4419600"/>
            <a:ext cx="288925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99a901c68a1ca3bc6d549c26ce79647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67000" y="274638"/>
            <a:ext cx="6019800" cy="1143000"/>
          </a:xfrm>
        </p:spPr>
        <p:txBody>
          <a:bodyPr>
            <a:norm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Пальчиковая гимнастика «Ласточка»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5800" y="1371600"/>
            <a:ext cx="8686800" cy="54864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Ласточка, ласточка,</a:t>
            </a:r>
          </a:p>
          <a:p>
            <a:pPr>
              <a:buNone/>
            </a:pP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 Милая касаточка,        (На каждую строку</a:t>
            </a:r>
          </a:p>
          <a:p>
            <a:pPr>
              <a:buNone/>
            </a:pP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 Ты где была,                  большой палец «здоровается»           </a:t>
            </a:r>
          </a:p>
          <a:p>
            <a:pPr>
              <a:buNone/>
            </a:pP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Ты с чем пришла?         дважды с одним       </a:t>
            </a:r>
          </a:p>
          <a:p>
            <a:pPr>
              <a:buNone/>
            </a:pP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- За морем бывала,        начиная с указательного,   </a:t>
            </a:r>
          </a:p>
          <a:p>
            <a:pPr>
              <a:buNone/>
            </a:pP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Весну добывала.             сначала на правой,</a:t>
            </a:r>
          </a:p>
          <a:p>
            <a:pPr>
              <a:buNone/>
            </a:pP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Несу, несу                          потом на левой руке.)</a:t>
            </a:r>
          </a:p>
          <a:p>
            <a:pPr>
              <a:buNone/>
            </a:pP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Весну красну.</a:t>
            </a:r>
          </a:p>
          <a:p>
            <a:endParaRPr lang="ru-RU" sz="2600" b="1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99a901c68a1ca3bc6d549c26ce79647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5029200" cy="2971800"/>
          </a:xfrm>
        </p:spPr>
        <p:txBody>
          <a:bodyPr>
            <a:normAutofit fontScale="90000"/>
          </a:bodyPr>
          <a:lstStyle/>
          <a:p>
            <a:br>
              <a:rPr lang="ru-RU" sz="2700" b="1" dirty="0">
                <a:latin typeface="Times New Roman" pitchFamily="18" charset="0"/>
                <a:cs typeface="Times New Roman" pitchFamily="18" charset="0"/>
              </a:rPr>
            </a:br>
            <a:br>
              <a:rPr lang="ru-RU" sz="2700" b="1" dirty="0">
                <a:latin typeface="Times New Roman" pitchFamily="18" charset="0"/>
                <a:cs typeface="Times New Roman" pitchFamily="18" charset="0"/>
              </a:rPr>
            </a:br>
            <a:br>
              <a:rPr lang="ru-RU" sz="2700" b="1" dirty="0">
                <a:latin typeface="Times New Roman" pitchFamily="18" charset="0"/>
                <a:cs typeface="Times New Roman" pitchFamily="18" charset="0"/>
              </a:rPr>
            </a:br>
            <a:br>
              <a:rPr lang="ru-RU" sz="2700" b="1" dirty="0">
                <a:latin typeface="Times New Roman" pitchFamily="18" charset="0"/>
                <a:cs typeface="Times New Roman" pitchFamily="18" charset="0"/>
              </a:rPr>
            </a:br>
            <a:br>
              <a:rPr lang="ru-RU" sz="2700" b="1" dirty="0">
                <a:latin typeface="Times New Roman" pitchFamily="18" charset="0"/>
                <a:cs typeface="Times New Roman" pitchFamily="18" charset="0"/>
              </a:rPr>
            </a:br>
            <a:br>
              <a:rPr lang="ru-RU" sz="2700" b="1" dirty="0">
                <a:latin typeface="Times New Roman" pitchFamily="18" charset="0"/>
                <a:cs typeface="Times New Roman" pitchFamily="18" charset="0"/>
              </a:rPr>
            </a:br>
            <a:br>
              <a:rPr lang="ru-RU" sz="2700" b="1" dirty="0">
                <a:latin typeface="Times New Roman" pitchFamily="18" charset="0"/>
                <a:cs typeface="Times New Roman" pitchFamily="18" charset="0"/>
              </a:rPr>
            </a:br>
            <a:br>
              <a:rPr lang="ru-RU" sz="2700" b="1" dirty="0">
                <a:latin typeface="Times New Roman" pitchFamily="18" charset="0"/>
                <a:cs typeface="Times New Roman" pitchFamily="18" charset="0"/>
              </a:rPr>
            </a:br>
            <a:br>
              <a:rPr lang="ru-RU" sz="2700" b="1" dirty="0">
                <a:latin typeface="Times New Roman" pitchFamily="18" charset="0"/>
                <a:cs typeface="Times New Roman" pitchFamily="18" charset="0"/>
              </a:rPr>
            </a:br>
            <a:br>
              <a:rPr lang="ru-RU" sz="27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> Эта маленькая птица</a:t>
            </a:r>
            <a:br>
              <a:rPr lang="ru-RU" sz="27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>Петь большая мастерица</a:t>
            </a:r>
            <a:br>
              <a:rPr lang="ru-RU" sz="27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>На берёзке средь ветвей</a:t>
            </a:r>
            <a:br>
              <a:rPr lang="ru-RU" sz="27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>Трель заводит...</a:t>
            </a:r>
            <a:br>
              <a:rPr lang="ru-RU" sz="27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>   (соловей) </a:t>
            </a:r>
            <a:br>
              <a:rPr lang="ru-RU" sz="2700" b="1" dirty="0">
                <a:latin typeface="Times New Roman" pitchFamily="18" charset="0"/>
                <a:cs typeface="Times New Roman" pitchFamily="18" charset="0"/>
              </a:rPr>
            </a:br>
            <a:br>
              <a:rPr lang="ru-RU" sz="2700" b="1" dirty="0">
                <a:latin typeface="Times New Roman" pitchFamily="18" charset="0"/>
                <a:cs typeface="Times New Roman" pitchFamily="18" charset="0"/>
              </a:rPr>
            </a:br>
            <a:br>
              <a:rPr lang="ru-RU" sz="2700" b="1" dirty="0">
                <a:latin typeface="Times New Roman" pitchFamily="18" charset="0"/>
                <a:cs typeface="Times New Roman" pitchFamily="18" charset="0"/>
              </a:rPr>
            </a:br>
            <a:br>
              <a:rPr lang="ru-RU" sz="2700" b="1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/>
              <a:t> </a:t>
            </a:r>
            <a:br>
              <a:rPr lang="ru-RU" dirty="0"/>
            </a:br>
            <a:endParaRPr lang="ru-RU" dirty="0"/>
          </a:p>
        </p:txBody>
      </p:sp>
      <p:pic>
        <p:nvPicPr>
          <p:cNvPr id="4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67200" y="2743200"/>
            <a:ext cx="46482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99a901c68a1ca3bc6d549c26ce79647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66800" y="1143000"/>
            <a:ext cx="7620000" cy="4983163"/>
          </a:xfrm>
        </p:spPr>
        <p:txBody>
          <a:bodyPr/>
          <a:lstStyle/>
          <a:p>
            <a:pPr>
              <a:buNone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  Перелётная птица, зимует в Африке. Обитает в сырых кустарниковых зарослях,  гнёзда на земле или очень низко, в кустах откладывает 4-6 зеленоватых или голубоватых яиц.</a:t>
            </a:r>
          </a:p>
          <a:p>
            <a:endParaRPr lang="ru-RU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67200" y="2819400"/>
            <a:ext cx="45720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99a901c68a1ca3bc6d549c26ce79647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52600" y="914400"/>
            <a:ext cx="7696200" cy="52117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Соловей питается пауками, насекомыми, </a:t>
            </a:r>
          </a:p>
          <a:p>
            <a:pPr>
              <a:buNone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     червями, ягодами.</a:t>
            </a: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5400" y="1752600"/>
            <a:ext cx="7415212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99a901c68a1ca3bc6d549c26ce79647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0600" y="1600200"/>
            <a:ext cx="4953000" cy="4114800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Длинноногий, длинношеий 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Длинноклювый, телом серый,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А затылок голый, красный.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Бродит по болотам грязным,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Ловит в них лягушек,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Бестолковых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попрыгушек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                             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                                     (Журавль)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0" y="2438400"/>
            <a:ext cx="3200400" cy="404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99a901c68a1ca3bc6d549c26ce79647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90600" y="762000"/>
            <a:ext cx="7696200" cy="5364163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Серые журавли держатся парами в течение всей жизни. Для гнезда выбирается сухой участок земли, над водой или поблизости от неё посреди густой растительности — зарослей камышей, осоки и т. п. Гнездо большое, свыше метра в диаметре и строится из различного растительного материала. В гнезде обычно бывает 2 яйца. Оба родителя насиживают яйца. Птенцы, покрытые пухом, вскоре после рождения способны покидать гнездо.</a:t>
            </a:r>
          </a:p>
          <a:p>
            <a:endParaRPr lang="ru-RU" sz="2000" dirty="0"/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7800" y="3810000"/>
            <a:ext cx="34290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86400" y="3733800"/>
            <a:ext cx="2514600" cy="2687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99a901c68a1ca3bc6d549c26ce79647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447800"/>
            <a:ext cx="5562600" cy="3230562"/>
          </a:xfrm>
        </p:spPr>
        <p:txBody>
          <a:bodyPr>
            <a:normAutofit fontScale="90000"/>
          </a:bodyPr>
          <a:lstStyle/>
          <a:p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>Шея, словно буква S,</a:t>
            </a:r>
            <a:br>
              <a:rPr lang="ru-RU" sz="27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>Выгнута особо,</a:t>
            </a:r>
            <a:br>
              <a:rPr lang="ru-RU" sz="27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>Белый цвет ей так к лицу,</a:t>
            </a:r>
            <a:br>
              <a:rPr lang="ru-RU" sz="27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>Птице бесподобной!</a:t>
            </a:r>
            <a:br>
              <a:rPr lang="ru-RU" sz="2700" b="1" dirty="0">
                <a:latin typeface="Times New Roman" pitchFamily="18" charset="0"/>
                <a:cs typeface="Times New Roman" pitchFamily="18" charset="0"/>
              </a:rPr>
            </a:br>
            <a:br>
              <a:rPr lang="ru-RU" sz="2700" b="1" dirty="0">
                <a:latin typeface="Times New Roman" pitchFamily="18" charset="0"/>
                <a:cs typeface="Times New Roman" pitchFamily="18" charset="0"/>
              </a:rPr>
            </a:br>
            <a:br>
              <a:rPr lang="ru-RU" sz="27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>(Лебедь)</a:t>
            </a:r>
            <a:br>
              <a:rPr lang="ru-RU" dirty="0"/>
            </a:b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pic>
        <p:nvPicPr>
          <p:cNvPr id="4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124200"/>
            <a:ext cx="4267200" cy="316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99a901c68a1ca3bc6d549c26ce79647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838200"/>
            <a:ext cx="7848600" cy="5287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          Лебедь — изящная перелётная птица, улетающая в Африку в октябре и возвращающаяся весной. Их считают символом красоты, чистоты, благородства. Бытует мнение, что пары лебедей соединяются на всю жизнь, и они не могут жить друг без друга. Потомство выращивается обоими родителями, опекающими детёнышей в течение 1-2 лет после рождения.</a:t>
            </a:r>
          </a:p>
          <a:p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800" y="3733800"/>
            <a:ext cx="3656012" cy="2746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99a901c68a1ca3bc6d549c26ce79647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943600" cy="429736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Он живет на крыше дома – 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Длинноногий, длинноносый, 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Длинношеий, безголосый. 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Он летает на охоту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За лягушками к болоту.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         (Аист)</a:t>
            </a:r>
          </a:p>
        </p:txBody>
      </p:sp>
      <p:pic>
        <p:nvPicPr>
          <p:cNvPr id="4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19600" y="3200400"/>
            <a:ext cx="44958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99a901c68a1ca3bc6d549c26ce79647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95400" y="685800"/>
            <a:ext cx="7391400" cy="5440363"/>
          </a:xfrm>
        </p:spPr>
        <p:txBody>
          <a:bodyPr/>
          <a:lstStyle/>
          <a:p>
            <a:pPr>
              <a:buNone/>
            </a:pPr>
            <a:r>
              <a:rPr lang="ru-RU" dirty="0"/>
              <a:t>   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Весной все оживает, птицы радуются теплу и солнечным лучам, повсюду слышны трели, песни, чириканья, мелодичный свист. Вот возвращаются с теплых краев перелетные птицы - грач, жаворонок, скворец, зяблик, ласточка... Они весной строят гнёзда и откладывают в них яйца. Некоторые птицы уже в конце весны успевают вывести птенцов. </a:t>
            </a:r>
          </a:p>
          <a:p>
            <a:endParaRPr lang="ru-RU" dirty="0"/>
          </a:p>
        </p:txBody>
      </p:sp>
      <p:pic>
        <p:nvPicPr>
          <p:cNvPr id="5" name="Рисунок 4" descr="скворец аним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4400" y="3810000"/>
            <a:ext cx="3810000" cy="292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99a901c68a1ca3bc6d549c26ce79647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5800" y="914400"/>
            <a:ext cx="8229600" cy="49831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/>
              <a:t>   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По прилёте поселяются в прежних гнёздах на вершинах деревьев и на крышах; любят местности, обильные водой. Так как аистов не преследуют, то они очень доверчивы и подходят близко к жилищам. Пищу их составляют рыба, лягушки, ящерицы, змеи, улитки, дождевые черви, полевые мыши, кроты, насекомые. Живёт очень долго.</a:t>
            </a:r>
          </a:p>
        </p:txBody>
      </p:sp>
      <p:pic>
        <p:nvPicPr>
          <p:cNvPr id="6" name="Рисунок 5" descr="56821857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24400" y="3581400"/>
            <a:ext cx="4267200" cy="304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99a901c68a1ca3bc6d549c26ce79647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5800" y="1447800"/>
            <a:ext cx="8001000" cy="4678363"/>
          </a:xfrm>
        </p:spPr>
        <p:txBody>
          <a:bodyPr/>
          <a:lstStyle/>
          <a:p>
            <a:pPr>
              <a:buNone/>
            </a:pPr>
            <a:r>
              <a:rPr lang="ru-RU" b="1" dirty="0">
                <a:solidFill>
                  <a:srgbClr val="0C1305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b="1" dirty="0">
                <a:solidFill>
                  <a:srgbClr val="0C1305"/>
                </a:solidFill>
                <a:latin typeface="Times New Roman" pitchFamily="18" charset="0"/>
                <a:cs typeface="Times New Roman" pitchFamily="18" charset="0"/>
              </a:rPr>
              <a:t>Всех прилётных птиц черней, </a:t>
            </a:r>
            <a:br>
              <a:rPr lang="ru-RU" sz="2400" b="1" dirty="0">
                <a:solidFill>
                  <a:srgbClr val="0C1305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0C1305"/>
                </a:solidFill>
                <a:latin typeface="Times New Roman" pitchFamily="18" charset="0"/>
                <a:cs typeface="Times New Roman" pitchFamily="18" charset="0"/>
              </a:rPr>
              <a:t>Чистит пашню от червей. </a:t>
            </a:r>
            <a:br>
              <a:rPr lang="ru-RU" sz="2400" b="1" dirty="0">
                <a:solidFill>
                  <a:srgbClr val="0C1305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0C1305"/>
                </a:solidFill>
                <a:latin typeface="Times New Roman" pitchFamily="18" charset="0"/>
                <a:cs typeface="Times New Roman" pitchFamily="18" charset="0"/>
              </a:rPr>
              <a:t>Взад-вперёд по пашне вскачь. </a:t>
            </a:r>
            <a:br>
              <a:rPr lang="ru-RU" sz="2400" b="1" dirty="0">
                <a:solidFill>
                  <a:srgbClr val="0C1305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0C1305"/>
                </a:solidFill>
                <a:latin typeface="Times New Roman" pitchFamily="18" charset="0"/>
                <a:cs typeface="Times New Roman" pitchFamily="18" charset="0"/>
              </a:rPr>
              <a:t>А зовётся птица ... </a:t>
            </a:r>
          </a:p>
          <a:p>
            <a:endParaRPr lang="ru-RU" dirty="0"/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2666999"/>
            <a:ext cx="4114800" cy="3657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99a901c68a1ca3bc6d549c26ce79647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09800"/>
            <a:ext cx="3962400" cy="3916363"/>
          </a:xfrm>
        </p:spPr>
        <p:txBody>
          <a:bodyPr/>
          <a:lstStyle/>
          <a:p>
            <a:pPr>
              <a:buNone/>
            </a:pPr>
            <a:r>
              <a:rPr lang="ru-RU" dirty="0">
                <a:solidFill>
                  <a:srgbClr val="0C1305"/>
                </a:solidFill>
              </a:rPr>
              <a:t>    </a:t>
            </a:r>
            <a:r>
              <a:rPr lang="ru-RU" sz="2400" b="1" dirty="0">
                <a:solidFill>
                  <a:srgbClr val="0C1305"/>
                </a:solidFill>
                <a:latin typeface="Times New Roman" pitchFamily="18" charset="0"/>
                <a:cs typeface="Times New Roman" pitchFamily="18" charset="0"/>
              </a:rPr>
              <a:t>Первые вестники весны в средней полосе России - грачи. Обычно они прилетают к 17 марта. </a:t>
            </a:r>
          </a:p>
          <a:p>
            <a:endParaRPr lang="ru-RU" dirty="0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505200"/>
            <a:ext cx="4267200" cy="3067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99a901c68a1ca3bc6d549c26ce79647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3000" y="990600"/>
            <a:ext cx="7467600" cy="51355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>
                <a:solidFill>
                  <a:srgbClr val="0C1305"/>
                </a:solidFill>
              </a:rPr>
              <a:t>    </a:t>
            </a:r>
            <a:r>
              <a:rPr lang="ru-RU" sz="2400" b="1" dirty="0">
                <a:solidFill>
                  <a:srgbClr val="0C1305"/>
                </a:solidFill>
                <a:latin typeface="Times New Roman" pitchFamily="18" charset="0"/>
                <a:cs typeface="Times New Roman" pitchFamily="18" charset="0"/>
              </a:rPr>
              <a:t>Грачи всеядны, питаются  различными насекомыми, дождевыми червями, мышевидными грызунами (которых они находят, копаясь в земле своим крепким клювом), плодами и семенами овощных и плодово-ягодных культур. Уничтожением вредителей (клопов-черепашек, долгоносиков, гусениц лугового мотылька, совок, грызунов) грачи приносят несомненную пользу.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ru-RU" sz="2600" b="1" dirty="0">
              <a:solidFill>
                <a:srgbClr val="0C1305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ru-RU" sz="2600" dirty="0">
              <a:solidFill>
                <a:srgbClr val="0C1305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05400" y="4114800"/>
            <a:ext cx="3727450" cy="2481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99a901c68a1ca3bc6d549c26ce79647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90600" y="1371600"/>
            <a:ext cx="7696200" cy="4754563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sz="8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ru-RU" sz="9600" b="1" dirty="0">
                <a:solidFill>
                  <a:srgbClr val="060903"/>
                </a:solidFill>
                <a:latin typeface="Times New Roman" pitchFamily="18" charset="0"/>
                <a:cs typeface="Times New Roman" pitchFamily="18" charset="0"/>
              </a:rPr>
              <a:t>Грачи.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endParaRPr lang="ru-RU" sz="9600" b="1" dirty="0">
              <a:solidFill>
                <a:srgbClr val="060903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9600" b="1" dirty="0">
                <a:solidFill>
                  <a:srgbClr val="060903"/>
                </a:solidFill>
                <a:latin typeface="Times New Roman" pitchFamily="18" charset="0"/>
                <a:cs typeface="Times New Roman" pitchFamily="18" charset="0"/>
              </a:rPr>
              <a:t>На этой неделе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9600" b="1" dirty="0">
                <a:solidFill>
                  <a:srgbClr val="060903"/>
                </a:solidFill>
                <a:latin typeface="Times New Roman" pitchFamily="18" charset="0"/>
                <a:cs typeface="Times New Roman" pitchFamily="18" charset="0"/>
              </a:rPr>
              <a:t>Грачи прилетели.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9600" b="1" dirty="0">
                <a:solidFill>
                  <a:srgbClr val="060903"/>
                </a:solidFill>
                <a:latin typeface="Times New Roman" pitchFamily="18" charset="0"/>
                <a:cs typeface="Times New Roman" pitchFamily="18" charset="0"/>
              </a:rPr>
              <a:t>Хоть трудна была дорога,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9600" b="1" dirty="0">
                <a:solidFill>
                  <a:srgbClr val="060903"/>
                </a:solidFill>
                <a:latin typeface="Times New Roman" pitchFamily="18" charset="0"/>
                <a:cs typeface="Times New Roman" pitchFamily="18" charset="0"/>
              </a:rPr>
              <a:t>Старший грач прикрикнул строго: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9600" b="1" dirty="0">
                <a:solidFill>
                  <a:srgbClr val="060903"/>
                </a:solidFill>
                <a:latin typeface="Times New Roman" pitchFamily="18" charset="0"/>
                <a:cs typeface="Times New Roman" pitchFamily="18" charset="0"/>
              </a:rPr>
              <a:t>«За работу! 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9600" b="1" dirty="0">
                <a:solidFill>
                  <a:srgbClr val="060903"/>
                </a:solidFill>
                <a:latin typeface="Times New Roman" pitchFamily="18" charset="0"/>
                <a:cs typeface="Times New Roman" pitchFamily="18" charset="0"/>
              </a:rPr>
              <a:t>Дела много! 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9600" b="1" dirty="0">
                <a:solidFill>
                  <a:srgbClr val="060903"/>
                </a:solidFill>
                <a:latin typeface="Times New Roman" pitchFamily="18" charset="0"/>
                <a:cs typeface="Times New Roman" pitchFamily="18" charset="0"/>
              </a:rPr>
              <a:t>Помни сам, 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9600" b="1" dirty="0">
                <a:solidFill>
                  <a:srgbClr val="060903"/>
                </a:solidFill>
                <a:latin typeface="Times New Roman" pitchFamily="18" charset="0"/>
                <a:cs typeface="Times New Roman" pitchFamily="18" charset="0"/>
              </a:rPr>
              <a:t>Других учи,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9600" b="1" dirty="0">
                <a:solidFill>
                  <a:srgbClr val="060903"/>
                </a:solidFill>
                <a:latin typeface="Times New Roman" pitchFamily="18" charset="0"/>
                <a:cs typeface="Times New Roman" pitchFamily="18" charset="0"/>
              </a:rPr>
              <a:t>Да по-настоящему: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9600" b="1" dirty="0">
                <a:solidFill>
                  <a:srgbClr val="060903"/>
                </a:solidFill>
                <a:latin typeface="Times New Roman" pitchFamily="18" charset="0"/>
                <a:cs typeface="Times New Roman" pitchFamily="18" charset="0"/>
              </a:rPr>
              <a:t>Наши чёрные грачи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9600" b="1" dirty="0">
                <a:solidFill>
                  <a:srgbClr val="060903"/>
                </a:solidFill>
                <a:latin typeface="Times New Roman" pitchFamily="18" charset="0"/>
                <a:cs typeface="Times New Roman" pitchFamily="18" charset="0"/>
              </a:rPr>
              <a:t>Птицы работящие!»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9600" b="1" dirty="0">
                <a:solidFill>
                  <a:srgbClr val="060903"/>
                </a:solidFill>
                <a:latin typeface="Times New Roman" pitchFamily="18" charset="0"/>
                <a:cs typeface="Times New Roman" pitchFamily="18" charset="0"/>
              </a:rPr>
              <a:t>                        </a:t>
            </a:r>
            <a:endParaRPr lang="ru-RU" dirty="0">
              <a:solidFill>
                <a:schemeClr val="bg1"/>
              </a:solidFill>
              <a:latin typeface="Calibri" pitchFamily="34" charset="0"/>
            </a:endParaRPr>
          </a:p>
          <a:p>
            <a:endParaRPr lang="ru-RU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53000" y="3429000"/>
            <a:ext cx="3727450" cy="2795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99a901c68a1ca3bc6d549c26ce79647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9200"/>
            <a:ext cx="6477000" cy="4906963"/>
          </a:xfrm>
        </p:spPr>
        <p:txBody>
          <a:bodyPr/>
          <a:lstStyle/>
          <a:p>
            <a:pPr>
              <a:buNone/>
            </a:pPr>
            <a:r>
              <a:rPr lang="ru-RU" dirty="0">
                <a:solidFill>
                  <a:srgbClr val="0C1305"/>
                </a:solidFill>
              </a:rPr>
              <a:t>    </a:t>
            </a:r>
            <a:r>
              <a:rPr lang="ru-RU" sz="2800" b="1" dirty="0">
                <a:solidFill>
                  <a:srgbClr val="0C1305"/>
                </a:solidFill>
                <a:latin typeface="Times New Roman" pitchFamily="18" charset="0"/>
                <a:cs typeface="Times New Roman" pitchFamily="18" charset="0"/>
              </a:rPr>
              <a:t>Высоко под облаками,</a:t>
            </a:r>
            <a:br>
              <a:rPr lang="ru-RU" sz="2800" b="1" dirty="0">
                <a:solidFill>
                  <a:srgbClr val="0C1305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rgbClr val="0C1305"/>
                </a:solidFill>
                <a:latin typeface="Times New Roman" pitchFamily="18" charset="0"/>
                <a:cs typeface="Times New Roman" pitchFamily="18" charset="0"/>
              </a:rPr>
              <a:t>Над полями и лугами,</a:t>
            </a:r>
            <a:br>
              <a:rPr lang="ru-RU" sz="2800" b="1" dirty="0">
                <a:solidFill>
                  <a:srgbClr val="0C1305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rgbClr val="0C1305"/>
                </a:solidFill>
                <a:latin typeface="Times New Roman" pitchFamily="18" charset="0"/>
                <a:cs typeface="Times New Roman" pitchFamily="18" charset="0"/>
              </a:rPr>
              <a:t>Словно выпорхнув спросонок,</a:t>
            </a:r>
            <a:br>
              <a:rPr lang="ru-RU" sz="2800" b="1" dirty="0">
                <a:solidFill>
                  <a:srgbClr val="0C1305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rgbClr val="0C1305"/>
                </a:solidFill>
                <a:latin typeface="Times New Roman" pitchFamily="18" charset="0"/>
                <a:cs typeface="Times New Roman" pitchFamily="18" charset="0"/>
              </a:rPr>
              <a:t>Песнь заводит…</a:t>
            </a:r>
          </a:p>
          <a:p>
            <a:pPr>
              <a:buNone/>
            </a:pPr>
            <a:r>
              <a:rPr lang="ru-RU" sz="2800" b="1" dirty="0">
                <a:solidFill>
                  <a:srgbClr val="0C1305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b="1" dirty="0">
              <a:solidFill>
                <a:srgbClr val="0C1305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dirty="0">
                <a:solidFill>
                  <a:srgbClr val="0C1305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dirty="0"/>
          </a:p>
        </p:txBody>
      </p:sp>
      <p:pic>
        <p:nvPicPr>
          <p:cNvPr id="4" name="Рисунок 3" descr="1жаворонок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10336" y="2438400"/>
            <a:ext cx="4233664" cy="4238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457200" y="3429000"/>
            <a:ext cx="457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99a901c68a1ca3bc6d549c26ce79647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95400" y="914400"/>
            <a:ext cx="7391400" cy="52117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dirty="0">
                <a:solidFill>
                  <a:srgbClr val="0C1305"/>
                </a:solidFill>
                <a:latin typeface="Times New Roman" pitchFamily="18" charset="0"/>
                <a:cs typeface="Times New Roman" pitchFamily="18" charset="0"/>
              </a:rPr>
              <a:t>    Жаворонки прилетают очень рано - как только возникают проталины.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Питаются растительной пищей: семенами различных трав и злаковых растений. Мелкие жучки, пауки, личинки различных насекомых, куколки бабочек — это основная пища жаворонков. Охотится эта птица всегда на земле, не ловит насекомых в полёте. </a:t>
            </a: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4400" y="3905250"/>
            <a:ext cx="4267200" cy="280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659</Words>
  <Application>Microsoft Office PowerPoint</Application>
  <PresentationFormat>Экран (4:3)</PresentationFormat>
  <Paragraphs>89</Paragraphs>
  <Slides>30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Office Theme</vt:lpstr>
      <vt:lpstr>Презентация PowerPoint</vt:lpstr>
      <vt:lpstr>   Цель: формировать элементарные представления о жизни птиц в весенний период. Задачи: обучающие: уточнить и расширить представления о перелетных птицах, об их жизни в весенний период, о видах гнезд и их размещении;  развивающие: развивать интерес к жизни птиц, воображение, мышление, речь детей, обогащать их словарь;  воспитательные: воспитывать доброе заботливое отношение к птицам.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 шесте веселый дом С круглым, маленьким окном. Чтоб уснули дети Дом качает ветер. На крыльце поет отец, Он и летчик и певец!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Пальчиковая гимнастика «Ласточка»</vt:lpstr>
      <vt:lpstr>           Эта маленькая птица Петь большая мастерица На берёзке средь ветвей Трель заводит...    (соловей)       </vt:lpstr>
      <vt:lpstr>Презентация PowerPoint</vt:lpstr>
      <vt:lpstr>Презентация PowerPoint</vt:lpstr>
      <vt:lpstr>Длинноногий, длинношеий  Длинноклювый, телом серый, А затылок голый, красный. Бродит по болотам грязным, Ловит в них лягушек, Бестолковых попрыгушек.                                                                          (Журавль) </vt:lpstr>
      <vt:lpstr>Презентация PowerPoint</vt:lpstr>
      <vt:lpstr>Шея, словно буква S, Выгнута особо, Белый цвет ей так к лицу, Птице бесподобной!   (Лебедь)   </vt:lpstr>
      <vt:lpstr>Презентация PowerPoint</vt:lpstr>
      <vt:lpstr>Он живет на крыше дома –  Длинноногий, длинноносый,  Длинношеий, безголосый.  Он летает на охоту За лягушками к болоту.            (Аист)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Неизвестный пользователь</cp:lastModifiedBy>
  <cp:revision>29</cp:revision>
  <dcterms:created xsi:type="dcterms:W3CDTF">2016-05-15T03:58:53Z</dcterms:created>
  <dcterms:modified xsi:type="dcterms:W3CDTF">2020-04-08T10:46:20Z</dcterms:modified>
</cp:coreProperties>
</file>